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8" r:id="rId3"/>
    <p:sldId id="259" r:id="rId4"/>
    <p:sldId id="260" r:id="rId5"/>
    <p:sldId id="257"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F5421F-08DF-4BAD-A992-102BAA61F4BE}" type="datetimeFigureOut">
              <a:rPr lang="en-US" smtClean="0"/>
              <a:t>3/10/2018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99C479-C8C0-4264-91D0-F8ED28C883B0}" type="slidenum">
              <a:rPr lang="en-US" smtClean="0"/>
              <a:t>‹#›</a:t>
            </a:fld>
            <a:endParaRPr lang="en-US"/>
          </a:p>
        </p:txBody>
      </p:sp>
    </p:spTree>
    <p:extLst>
      <p:ext uri="{BB962C8B-B14F-4D97-AF65-F5344CB8AC3E}">
        <p14:creationId xmlns:p14="http://schemas.microsoft.com/office/powerpoint/2010/main" val="124881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Name </a:t>
            </a:r>
          </a:p>
          <a:p>
            <a:r>
              <a:rPr lang="en-US" sz="1200" kern="1200" dirty="0" smtClean="0">
                <a:solidFill>
                  <a:schemeClr val="tx1"/>
                </a:solidFill>
                <a:latin typeface="+mn-lt"/>
                <a:ea typeface="+mn-ea"/>
                <a:cs typeface="+mn-cs"/>
              </a:rPr>
              <a:t>Instructor </a:t>
            </a:r>
          </a:p>
          <a:p>
            <a:r>
              <a:rPr lang="en-US" sz="1200" kern="1200" dirty="0" smtClean="0">
                <a:solidFill>
                  <a:schemeClr val="tx1"/>
                </a:solidFill>
                <a:latin typeface="+mn-lt"/>
                <a:ea typeface="+mn-ea"/>
                <a:cs typeface="+mn-cs"/>
              </a:rPr>
              <a:t>Course </a:t>
            </a:r>
          </a:p>
          <a:p>
            <a:r>
              <a:rPr lang="en-US" sz="1200" kern="1200" dirty="0" smtClean="0">
                <a:solidFill>
                  <a:schemeClr val="tx1"/>
                </a:solidFill>
                <a:latin typeface="+mn-lt"/>
                <a:ea typeface="+mn-ea"/>
                <a:cs typeface="+mn-cs"/>
              </a:rPr>
              <a:t> Date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Screening for women Teenagers (13-18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age of 13-18 years is the period where the body undergoes transformations from being a child to a young lady. There is a lot of changes in the body that are brought by release of hormones. The hormones should be kept in check and regular screening is important.</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Hepatitis B test</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Also known as Hepatitis B virus testing. The test is done to test for current or previous infection with hepatitis B. the test detects the proteins produced in response to an infection. The screening is recommended for those whose immunity is suppressed. They may include those on chemotherapy drugs and patients who have undergone a transplant. Those who show signs of hepatitis should also go for the testing. The test is important in diagnosing hepatitis disease and accessing whether a given vaccine is still active in the body.  A blood sample is needed for screening. </a:t>
            </a:r>
          </a:p>
          <a:p>
            <a:r>
              <a:rPr lang="en-US" sz="1200" kern="1200" dirty="0" smtClean="0">
                <a:solidFill>
                  <a:schemeClr val="tx1"/>
                </a:solidFill>
                <a:latin typeface="+mn-lt"/>
                <a:ea typeface="+mn-ea"/>
                <a:cs typeface="+mn-cs"/>
              </a:rPr>
              <a:t>Teenage girls should go to for screening whenever they show the signs of hepatitis or when undergoing treatment that is likely to lower their immunity.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Follicle stimulating hormone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ascertain the fertility of a woman. It also evaluates the functioning of the reproductive organs. In teens it may be used to check on delayed or early puberty. The test is important for teens having irregular or absence of menstrual periods after they experience their first menses. The test may also be recommended by a health officer when one shows symptoms of pituitary disorder or hypothalamic malfunction. Samples that are used in the screening involve a blood sample or urine sample. The test measures the hormone FSH which is involved in development of eggs in women.</a:t>
            </a:r>
          </a:p>
          <a:p>
            <a:r>
              <a:rPr lang="en-US" sz="1200" kern="1200" dirty="0" smtClean="0">
                <a:solidFill>
                  <a:schemeClr val="tx1"/>
                </a:solidFill>
                <a:latin typeface="+mn-lt"/>
                <a:ea typeface="+mn-ea"/>
                <a:cs typeface="+mn-cs"/>
              </a:rPr>
              <a:t>Regular screening is important for teens having irregular menses or those that have had an incidence where the periods stop. Those girls who fail to see their menses should also undergo the test to know the cause of the delay of onset of the menses (Azzam 2017)</a:t>
            </a:r>
          </a:p>
          <a:p>
            <a:r>
              <a:rPr lang="en-US" sz="1200" b="1" kern="1200" dirty="0" smtClean="0">
                <a:solidFill>
                  <a:schemeClr val="tx1"/>
                </a:solidFill>
                <a:latin typeface="+mn-lt"/>
                <a:ea typeface="+mn-ea"/>
                <a:cs typeface="+mn-cs"/>
              </a:rPr>
              <a:t>Malnutrition</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Teenagers’ bodies are growing and they require continuous supply of food to maintain their fast dividing cells. Malnutrition results when the body fails to get the proper nutrients that it requires for growth. Malnutrition may also be caused by consumption of too much food resulting in obesity. Teenagers have an appetite that must be checked in order to maintain a healthy body. A blood sample is needed to check on the amount of cholesterol and glucose is in the blood.</a:t>
            </a:r>
          </a:p>
          <a:p>
            <a:r>
              <a:rPr lang="en-US" sz="1200" kern="1200" dirty="0" smtClean="0">
                <a:solidFill>
                  <a:schemeClr val="tx1"/>
                </a:solidFill>
                <a:latin typeface="+mn-lt"/>
                <a:ea typeface="+mn-ea"/>
                <a:cs typeface="+mn-cs"/>
              </a:rPr>
              <a:t>The screening is recommended for those teens who have symptoms such as continuous fatigue, general body weakness and weight loss that would be an indicator of malnutrition. Increased body weight can be a sign of obesity and those with the signs should go for screening.</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Screening for women 19-39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years between 19 and 39 years are the prime years for any lady. It’s the age when most women are sexually active and therefore exposed to various infections.</a:t>
            </a:r>
          </a:p>
          <a:p>
            <a:r>
              <a:rPr lang="en-US" sz="1200" b="1" kern="1200" dirty="0" smtClean="0">
                <a:solidFill>
                  <a:schemeClr val="tx1"/>
                </a:solidFill>
                <a:latin typeface="+mn-lt"/>
                <a:ea typeface="+mn-ea"/>
                <a:cs typeface="+mn-cs"/>
              </a:rPr>
              <a:t>Breast self exam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without assistance of any medical officer. It is aimed at identifying development of breast cancer. The test involves use of hand to feel for presence of lumps on the breast. Medical assistance is recommended if there is any lumps detected. A change in the size of the breast is also a cause of alarm and medical advice should be sort.</a:t>
            </a:r>
          </a:p>
          <a:p>
            <a:r>
              <a:rPr lang="en-US" sz="1200" kern="1200" dirty="0" smtClean="0">
                <a:solidFill>
                  <a:schemeClr val="tx1"/>
                </a:solidFill>
                <a:latin typeface="+mn-lt"/>
                <a:ea typeface="+mn-ea"/>
                <a:cs typeface="+mn-cs"/>
              </a:rPr>
              <a:t>The test should be made regularly with a minimum of a monthly test (stout 2015)</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Physical exam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involves the test for the blood pressure, height weight and BMI. At this age many are mothers and the busy routines may make most of them forget to check on their diets. The physical exam is therefore required to maintain a healthy body. </a:t>
            </a:r>
          </a:p>
          <a:p>
            <a:r>
              <a:rPr lang="en-US" sz="1200" kern="1200" dirty="0" smtClean="0">
                <a:solidFill>
                  <a:schemeClr val="tx1"/>
                </a:solidFill>
                <a:latin typeface="+mn-lt"/>
                <a:ea typeface="+mn-ea"/>
                <a:cs typeface="+mn-cs"/>
              </a:rPr>
              <a:t>The test should be done after every 3-5 years which involves physical examination of the patient by a clinical officer.</a:t>
            </a:r>
          </a:p>
          <a:p>
            <a:r>
              <a:rPr lang="en-US" sz="1200" kern="1200" dirty="0" smtClean="0">
                <a:solidFill>
                  <a:schemeClr val="tx1"/>
                </a:solidFill>
                <a:latin typeface="+mn-lt"/>
                <a:ea typeface="+mn-ea"/>
                <a:cs typeface="+mn-cs"/>
              </a:rPr>
              <a:t> </a:t>
            </a:r>
          </a:p>
          <a:p>
            <a:r>
              <a:rPr lang="en-US" sz="1200" b="1" u="none" strike="noStrike"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u="sng" kern="1200" dirty="0" smtClean="0">
                <a:solidFill>
                  <a:schemeClr val="tx1"/>
                </a:solidFill>
                <a:latin typeface="+mn-lt"/>
                <a:ea typeface="+mn-ea"/>
                <a:cs typeface="+mn-cs"/>
              </a:rPr>
              <a:t>Screening for women 40-64 years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Immunity continues to decrease with increase in years. The immune system is less robust in fighting diseases in the body. Screening is important in leading a healthy lifestyle and also enables one to prepare for future medical problems. Some diseases are easily treated if detected early making screening very important (Preisler 2016)</a:t>
            </a:r>
          </a:p>
          <a:p>
            <a:r>
              <a:rPr lang="en-US" sz="1200" b="1" kern="1200" dirty="0" smtClean="0">
                <a:solidFill>
                  <a:schemeClr val="tx1"/>
                </a:solidFill>
                <a:latin typeface="+mn-lt"/>
                <a:ea typeface="+mn-ea"/>
                <a:cs typeface="+mn-cs"/>
              </a:rPr>
              <a:t>Blood pressure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evaluate the systolic and diastolic numbers. The test is done through physical examination of the patient. Patients who have conditions such as heart diseases, kidney problems or even diabetes need regular checking</a:t>
            </a:r>
          </a:p>
          <a:p>
            <a:r>
              <a:rPr lang="en-US" sz="1200" b="1" kern="1200" dirty="0" smtClean="0">
                <a:solidFill>
                  <a:schemeClr val="tx1"/>
                </a:solidFill>
                <a:latin typeface="+mn-lt"/>
                <a:ea typeface="+mn-ea"/>
                <a:cs typeface="+mn-cs"/>
              </a:rPr>
              <a:t>Cholesterol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screening is done to evaluate the amount of cholesterol in the blood. Excessive cholesterol in the blood results in its deposition around the blood vessels. The deposition of the cholesterol inhibits flow of the blood. The heart is forced to pump twice the needed pumping. The excessive pumping results in fatigue of the heart muscle that increases the risk of a heart attack. A blood sample is needed for the test.</a:t>
            </a:r>
          </a:p>
          <a:p>
            <a:r>
              <a:rPr lang="en-US" sz="1200" kern="1200" dirty="0" smtClean="0">
                <a:solidFill>
                  <a:schemeClr val="tx1"/>
                </a:solidFill>
                <a:latin typeface="+mn-lt"/>
                <a:ea typeface="+mn-ea"/>
                <a:cs typeface="+mn-cs"/>
              </a:rPr>
              <a:t>Those patients having heart problems, kidney conditions and diabetes need regular testing of the level of their cholesterol.</a:t>
            </a: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Diabetes screening</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test is done to check on the amount of free glucose in the blood. Body organs tend to fail with age. Diabetes is caused by lack of mechanism to regulate the body’s blood glucose level. A blood sample is needed for the test (</a:t>
            </a:r>
            <a:r>
              <a:rPr lang="en-US" sz="1200" kern="1200" dirty="0" err="1" smtClean="0">
                <a:solidFill>
                  <a:schemeClr val="tx1"/>
                </a:solidFill>
                <a:latin typeface="+mn-lt"/>
                <a:ea typeface="+mn-ea"/>
                <a:cs typeface="+mn-cs"/>
              </a:rPr>
              <a:t>Barret</a:t>
            </a:r>
            <a:r>
              <a:rPr lang="en-US" sz="1200" kern="1200" dirty="0" smtClean="0">
                <a:solidFill>
                  <a:schemeClr val="tx1"/>
                </a:solidFill>
                <a:latin typeface="+mn-lt"/>
                <a:ea typeface="+mn-ea"/>
                <a:cs typeface="+mn-cs"/>
              </a:rPr>
              <a:t> 2015).</a:t>
            </a:r>
          </a:p>
          <a:p>
            <a:r>
              <a:rPr lang="en-US" sz="1200" kern="1200" dirty="0" smtClean="0">
                <a:solidFill>
                  <a:schemeClr val="tx1"/>
                </a:solidFill>
                <a:latin typeface="+mn-lt"/>
                <a:ea typeface="+mn-ea"/>
                <a:cs typeface="+mn-cs"/>
              </a:rPr>
              <a:t>Overweight people who have a BMI greater than 23 should go for the screening.</a:t>
            </a:r>
          </a:p>
          <a:p>
            <a:r>
              <a:rPr lang="en-US" sz="1200" b="1" kern="1200" dirty="0" smtClean="0">
                <a:solidFill>
                  <a:schemeClr val="tx1"/>
                </a:solidFill>
                <a:latin typeface="+mn-lt"/>
                <a:ea typeface="+mn-ea"/>
                <a:cs typeface="+mn-cs"/>
              </a:rPr>
              <a:t>Pap smear</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risk of cancer attack increases with advance in age. The test is done to evaluate the presence of human </a:t>
            </a:r>
            <a:r>
              <a:rPr lang="en-US" sz="1200" kern="1200" dirty="0" err="1" smtClean="0">
                <a:solidFill>
                  <a:schemeClr val="tx1"/>
                </a:solidFill>
                <a:latin typeface="+mn-lt"/>
                <a:ea typeface="+mn-ea"/>
                <a:cs typeface="+mn-cs"/>
              </a:rPr>
              <a:t>pappiloma</a:t>
            </a:r>
            <a:r>
              <a:rPr lang="en-US" sz="1200" kern="1200" dirty="0" smtClean="0">
                <a:solidFill>
                  <a:schemeClr val="tx1"/>
                </a:solidFill>
                <a:latin typeface="+mn-lt"/>
                <a:ea typeface="+mn-ea"/>
                <a:cs typeface="+mn-cs"/>
              </a:rPr>
              <a:t> virus (HPV). The virus is responsible for cervical cancer and genital warts. The test is done physically on the patient through checking the tissues around the reproductive organs for the virus. </a:t>
            </a:r>
          </a:p>
          <a:p>
            <a:r>
              <a:rPr lang="en-US" sz="1200" kern="1200" dirty="0" smtClean="0">
                <a:solidFill>
                  <a:schemeClr val="tx1"/>
                </a:solidFill>
                <a:latin typeface="+mn-lt"/>
                <a:ea typeface="+mn-ea"/>
                <a:cs typeface="+mn-cs"/>
              </a:rPr>
              <a:t>The test should be done after every 5 years. (Fontham 2015)</a:t>
            </a:r>
          </a:p>
          <a:p>
            <a:r>
              <a:rPr lang="en-US" sz="1200" kern="1200" dirty="0" smtClean="0">
                <a:solidFill>
                  <a:schemeClr val="tx1"/>
                </a:solidFill>
                <a:latin typeface="+mn-lt"/>
                <a:ea typeface="+mn-ea"/>
                <a:cs typeface="+mn-cs"/>
              </a:rPr>
              <a:t> </a:t>
            </a:r>
          </a:p>
          <a:p>
            <a:r>
              <a:rPr lang="en-US" sz="1200" b="1" u="sng" kern="1200" dirty="0" smtClean="0">
                <a:solidFill>
                  <a:schemeClr val="tx1"/>
                </a:solidFill>
                <a:latin typeface="+mn-lt"/>
                <a:ea typeface="+mn-ea"/>
                <a:cs typeface="+mn-cs"/>
              </a:rPr>
              <a:t>References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ROeffinger, K. C., Fontham, E. T., Etzioni, R., Herzig, A., Michaelson, J. S., Shih, Y. C. T., ... &amp; Wolf, A. M. (2015). Breast cancer screening for women at average risk: 2015 guideline update from the American Cancer Society. </a:t>
            </a:r>
            <a:r>
              <a:rPr lang="en-US" sz="1200" i="1" kern="1200" dirty="0" err="1" smtClean="0">
                <a:solidFill>
                  <a:schemeClr val="tx1"/>
                </a:solidFill>
                <a:latin typeface="+mn-lt"/>
                <a:ea typeface="+mn-ea"/>
                <a:cs typeface="+mn-cs"/>
              </a:rPr>
              <a:t>Jama</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314</a:t>
            </a:r>
            <a:r>
              <a:rPr lang="en-US" sz="1200" kern="1200" dirty="0" smtClean="0">
                <a:solidFill>
                  <a:schemeClr val="tx1"/>
                </a:solidFill>
                <a:latin typeface="+mn-lt"/>
                <a:ea typeface="+mn-ea"/>
                <a:cs typeface="+mn-cs"/>
              </a:rPr>
              <a:t>(15), 1599-1614</a:t>
            </a:r>
          </a:p>
          <a:p>
            <a:r>
              <a:rPr lang="en-US" sz="1200" kern="1200" dirty="0" smtClean="0">
                <a:solidFill>
                  <a:schemeClr val="tx1"/>
                </a:solidFill>
                <a:latin typeface="+mn-lt"/>
                <a:ea typeface="+mn-ea"/>
                <a:cs typeface="+mn-cs"/>
              </a:rPr>
              <a:t>Sprague, B. L., Stout, N. K., Schechter, C., Van Ravesteyn, N. T., Cevik, M., Alagoz, O., ... &amp; De Koning, H. J. (2015). Benefits, harms, and cost-effectiveness of supplemental </a:t>
            </a:r>
            <a:r>
              <a:rPr lang="en-US" sz="1200" kern="1200" dirty="0" err="1" smtClean="0">
                <a:solidFill>
                  <a:schemeClr val="tx1"/>
                </a:solidFill>
                <a:latin typeface="+mn-lt"/>
                <a:ea typeface="+mn-ea"/>
                <a:cs typeface="+mn-cs"/>
              </a:rPr>
              <a:t>ultrasonography</a:t>
            </a:r>
            <a:r>
              <a:rPr lang="en-US" sz="1200" kern="1200" dirty="0" smtClean="0">
                <a:solidFill>
                  <a:schemeClr val="tx1"/>
                </a:solidFill>
                <a:latin typeface="+mn-lt"/>
                <a:ea typeface="+mn-ea"/>
                <a:cs typeface="+mn-cs"/>
              </a:rPr>
              <a:t> screening for women with dense breasts. </a:t>
            </a:r>
            <a:r>
              <a:rPr lang="en-US" sz="1200" i="1" kern="1200" dirty="0" smtClean="0">
                <a:solidFill>
                  <a:schemeClr val="tx1"/>
                </a:solidFill>
                <a:latin typeface="+mn-lt"/>
                <a:ea typeface="+mn-ea"/>
                <a:cs typeface="+mn-cs"/>
              </a:rPr>
              <a:t>Annals of internal medicine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162</a:t>
            </a:r>
            <a:r>
              <a:rPr lang="en-US" sz="1200" kern="1200" dirty="0" smtClean="0">
                <a:solidFill>
                  <a:schemeClr val="tx1"/>
                </a:solidFill>
                <a:latin typeface="+mn-lt"/>
                <a:ea typeface="+mn-ea"/>
                <a:cs typeface="+mn-cs"/>
              </a:rPr>
              <a:t>(3), 157-166.</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Rebolj, M., Bonde, J., Preisler, S., Ejegod, D., Rygaard, C., &amp; Lynge, E. (2016). Human </a:t>
            </a:r>
            <a:r>
              <a:rPr lang="en-US" sz="1200" kern="1200" dirty="0" err="1" smtClean="0">
                <a:solidFill>
                  <a:schemeClr val="tx1"/>
                </a:solidFill>
                <a:latin typeface="+mn-lt"/>
                <a:ea typeface="+mn-ea"/>
                <a:cs typeface="+mn-cs"/>
              </a:rPr>
              <a:t>papillomavirus</a:t>
            </a:r>
            <a:r>
              <a:rPr lang="en-US" sz="1200" kern="1200" dirty="0" smtClean="0">
                <a:solidFill>
                  <a:schemeClr val="tx1"/>
                </a:solidFill>
                <a:latin typeface="+mn-lt"/>
                <a:ea typeface="+mn-ea"/>
                <a:cs typeface="+mn-cs"/>
              </a:rPr>
              <a:t> assays and cytology in primary cervical screening of women aged 30 years and above. </a:t>
            </a:r>
            <a:r>
              <a:rPr lang="en-US" sz="1200" i="1" kern="1200" dirty="0" smtClean="0">
                <a:solidFill>
                  <a:schemeClr val="tx1"/>
                </a:solidFill>
                <a:latin typeface="+mn-lt"/>
                <a:ea typeface="+mn-ea"/>
                <a:cs typeface="+mn-cs"/>
              </a:rPr>
              <a:t>PLoS One</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11</a:t>
            </a:r>
            <a:r>
              <a:rPr lang="en-US" sz="1200" kern="1200" dirty="0" smtClean="0">
                <a:solidFill>
                  <a:schemeClr val="tx1"/>
                </a:solidFill>
                <a:latin typeface="+mn-lt"/>
                <a:ea typeface="+mn-ea"/>
                <a:cs typeface="+mn-cs"/>
              </a:rPr>
              <a:t>(1), e0147326.</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Li, S. W., Barrett, A. N., Gole, L., Tan, W. C., </a:t>
            </a:r>
            <a:r>
              <a:rPr lang="en-US" sz="1200" kern="1200" dirty="0" err="1" smtClean="0">
                <a:solidFill>
                  <a:schemeClr val="tx1"/>
                </a:solidFill>
                <a:latin typeface="+mn-lt"/>
                <a:ea typeface="+mn-ea"/>
                <a:cs typeface="+mn-cs"/>
              </a:rPr>
              <a:t>Biswas</a:t>
            </a:r>
            <a:r>
              <a:rPr lang="en-US" sz="1200" kern="1200" dirty="0" smtClean="0">
                <a:solidFill>
                  <a:schemeClr val="tx1"/>
                </a:solidFill>
                <a:latin typeface="+mn-lt"/>
                <a:ea typeface="+mn-ea"/>
                <a:cs typeface="+mn-cs"/>
              </a:rPr>
              <a:t>, A., Tan, H. K., &amp; Choolani, M. (2015). The assessment of combined first trimester screening in women of advanced maternal age in an Asian cohort. </a:t>
            </a:r>
            <a:r>
              <a:rPr lang="en-US" sz="1200" i="1" kern="1200" dirty="0" smtClean="0">
                <a:solidFill>
                  <a:schemeClr val="tx1"/>
                </a:solidFill>
                <a:latin typeface="+mn-lt"/>
                <a:ea typeface="+mn-ea"/>
                <a:cs typeface="+mn-cs"/>
              </a:rPr>
              <a:t>Singapore medical journal</a:t>
            </a:r>
            <a:r>
              <a:rPr lang="en-US" sz="1200" kern="1200" dirty="0" smtClean="0">
                <a:solidFill>
                  <a:schemeClr val="tx1"/>
                </a:solidFill>
                <a:latin typeface="+mn-lt"/>
                <a:ea typeface="+mn-ea"/>
                <a:cs typeface="+mn-cs"/>
              </a:rPr>
              <a:t>, </a:t>
            </a:r>
            <a:r>
              <a:rPr lang="en-US" sz="1200" i="1" kern="1200" dirty="0" smtClean="0">
                <a:solidFill>
                  <a:schemeClr val="tx1"/>
                </a:solidFill>
                <a:latin typeface="+mn-lt"/>
                <a:ea typeface="+mn-ea"/>
                <a:cs typeface="+mn-cs"/>
              </a:rPr>
              <a:t>56</a:t>
            </a:r>
            <a:r>
              <a:rPr lang="en-US" sz="1200" kern="1200" dirty="0" smtClean="0">
                <a:solidFill>
                  <a:schemeClr val="tx1"/>
                </a:solidFill>
                <a:latin typeface="+mn-lt"/>
                <a:ea typeface="+mn-ea"/>
                <a:cs typeface="+mn-cs"/>
              </a:rPr>
              <a:t>(1), 47.</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Azzam, H. F. SCREENING OF POLYCYSTIC OVARIAN SYNDROME AMONG ADOLESCENT GIRLS AT CAIRO UNIVERSITY.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999C479-C8C0-4264-91D0-F8ED28C883B0}" type="slidenum">
              <a:rPr lang="en-US" smtClean="0"/>
              <a:t>1</a:t>
            </a:fld>
            <a:endParaRPr lang="en-US"/>
          </a:p>
        </p:txBody>
      </p:sp>
    </p:spTree>
    <p:extLst>
      <p:ext uri="{BB962C8B-B14F-4D97-AF65-F5344CB8AC3E}">
        <p14:creationId xmlns:p14="http://schemas.microsoft.com/office/powerpoint/2010/main" val="1779968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C10C6649-0ED8-41C3-8A60-489AD2B2B237}" type="datetime1">
              <a:rPr lang="en-US" smtClean="0"/>
              <a:t>3/10/2018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0DCA7FE-5121-411B-B277-26D49DA6212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8ECA113-116C-4DA7-AC07-B82FB5F7046C}"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644A835-F7DE-4164-83FA-637BED4A96DA}"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346EBFA-46F9-4F96-87A3-9CA03BE7F9B0}" type="datetime1">
              <a:rPr lang="en-US" smtClean="0"/>
              <a:t>3/10/2018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8F9F3A8-7204-4E25-B76D-80C007D655A0}" type="datetime1">
              <a:rPr lang="en-US" smtClean="0"/>
              <a:t>3/10/2018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D00779D-2111-4DAD-8F55-35D082BAC7F9}" type="datetime1">
              <a:rPr lang="en-US" smtClean="0"/>
              <a:t>3/10/2018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0DCA7FE-5121-411B-B277-26D49DA6212A}"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CF4B445-2C20-4A13-B375-1167A2674CD5}" type="datetime1">
              <a:rPr lang="en-US" smtClean="0"/>
              <a:t>3/10/2018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5886D1A-A44F-46B0-B8E9-A43A54428E7A}" type="datetime1">
              <a:rPr lang="en-US" smtClean="0"/>
              <a:t>3/10/2018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614CC21-EBC8-4879-B261-D120846EF066}" type="datetime1">
              <a:rPr lang="en-US" smtClean="0"/>
              <a:t>3/10/2018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0DCA7FE-5121-411B-B277-26D49DA6212A}"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E40F32A-EC4F-403A-B0E4-991651BC4298}"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7AF1CF4-36B7-4B0E-9C07-0482E093C80E}" type="datetime1">
              <a:rPr lang="en-US" smtClean="0"/>
              <a:t>3/10/2018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0DCA7FE-5121-411B-B277-26D49DA6212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6797EC-CCEA-4B2B-80AF-AD9785E33F4E}" type="datetime1">
              <a:rPr lang="en-US" smtClean="0"/>
              <a:t>3/10/2018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0DCA7FE-5121-411B-B277-26D49DA6212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dirty="0" smtClean="0"/>
              <a:t>Name</a:t>
            </a:r>
            <a:br>
              <a:rPr lang="en-US" dirty="0" smtClean="0"/>
            </a:br>
            <a:r>
              <a:rPr lang="en-US" dirty="0" smtClean="0"/>
              <a:t/>
            </a:r>
            <a:br>
              <a:rPr lang="en-US" dirty="0" smtClean="0"/>
            </a:br>
            <a:r>
              <a:rPr lang="en-US" dirty="0" smtClean="0"/>
              <a:t>instructor </a:t>
            </a:r>
            <a:br>
              <a:rPr lang="en-US" dirty="0" smtClean="0"/>
            </a:br>
            <a:endParaRPr lang="en-US" dirty="0"/>
          </a:p>
        </p:txBody>
      </p:sp>
      <p:sp>
        <p:nvSpPr>
          <p:cNvPr id="3" name="Subtitle 2"/>
          <p:cNvSpPr>
            <a:spLocks noGrp="1"/>
          </p:cNvSpPr>
          <p:nvPr>
            <p:ph type="subTitle" idx="1"/>
          </p:nvPr>
        </p:nvSpPr>
        <p:spPr/>
        <p:txBody>
          <a:bodyPr>
            <a:normAutofit fontScale="25000" lnSpcReduction="20000"/>
          </a:bodyPr>
          <a:lstStyle/>
          <a:p>
            <a:pPr algn="ctr"/>
            <a:r>
              <a:rPr lang="en-US" sz="17600" b="1" dirty="0" smtClean="0">
                <a:effectLst>
                  <a:outerShdw blurRad="38100" dist="38100" dir="2700000" algn="tl">
                    <a:srgbClr val="000000">
                      <a:alpha val="43137"/>
                    </a:srgbClr>
                  </a:outerShdw>
                </a:effectLst>
              </a:rPr>
              <a:t>Course</a:t>
            </a:r>
          </a:p>
          <a:p>
            <a:pPr algn="ctr"/>
            <a:endParaRPr lang="en-US" sz="17600" b="1" dirty="0" smtClean="0">
              <a:effectLst>
                <a:outerShdw blurRad="38100" dist="38100" dir="2700000" algn="tl">
                  <a:srgbClr val="000000">
                    <a:alpha val="43137"/>
                  </a:srgbClr>
                </a:outerShdw>
              </a:effectLst>
            </a:endParaRPr>
          </a:p>
          <a:p>
            <a:pPr algn="ctr"/>
            <a:r>
              <a:rPr lang="en-US" sz="17600" b="1" dirty="0" smtClean="0">
                <a:effectLst>
                  <a:outerShdw blurRad="38100" dist="38100" dir="2700000" algn="tl">
                    <a:srgbClr val="000000">
                      <a:alpha val="43137"/>
                    </a:srgbClr>
                  </a:outerShdw>
                </a:effectLst>
              </a:rPr>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sz="4000" dirty="0" smtClean="0"/>
              <a:t>Screening</a:t>
            </a:r>
            <a:endParaRPr lang="en-US" sz="4000" dirty="0"/>
          </a:p>
        </p:txBody>
      </p:sp>
      <p:sp>
        <p:nvSpPr>
          <p:cNvPr id="2" name="Title 1"/>
          <p:cNvSpPr>
            <a:spLocks noGrp="1"/>
          </p:cNvSpPr>
          <p:nvPr>
            <p:ph type="title"/>
          </p:nvPr>
        </p:nvSpPr>
        <p:spPr/>
        <p:txBody>
          <a:bodyPr/>
          <a:lstStyle/>
          <a:p>
            <a:pPr algn="ctr"/>
            <a:r>
              <a:rPr lang="en-US" dirty="0" smtClean="0"/>
              <a:t>Healthy living</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The age of 13-18 years is the period where the body transforms from being a child to a young lady. There is a lot of changes in the body that are brought by the release of hormones. The hormones should be kept in check, and regular screening is essential.</a:t>
            </a:r>
            <a:endParaRPr lang="en-GB" dirty="0"/>
          </a:p>
          <a:p>
            <a:endParaRPr lang="en-US" dirty="0"/>
          </a:p>
        </p:txBody>
      </p:sp>
      <p:sp>
        <p:nvSpPr>
          <p:cNvPr id="2" name="Title 1"/>
          <p:cNvSpPr>
            <a:spLocks noGrp="1"/>
          </p:cNvSpPr>
          <p:nvPr>
            <p:ph type="title"/>
          </p:nvPr>
        </p:nvSpPr>
        <p:spPr/>
        <p:txBody>
          <a:bodyPr>
            <a:normAutofit fontScale="90000"/>
          </a:bodyPr>
          <a:lstStyle/>
          <a:p>
            <a:r>
              <a:rPr lang="en-US" b="1" u="sng" dirty="0"/>
              <a:t>Screening for Teenagers (13-18 years)</a:t>
            </a:r>
            <a:r>
              <a:rPr lang="en-US" dirty="0"/>
              <a:t/>
            </a:r>
            <a:br>
              <a:rPr lang="en-US" dirty="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lvl="0"/>
            <a:r>
              <a:rPr lang="en-US" dirty="0"/>
              <a:t>Also known as Hepatitis B virus testing. The test is done to test for current or previous infection with hepatitis B. the test detects the proteins produced in response to an infection. The screening is recommended for those whose immunity is suppressed. They may include those on chemotherapy drugs and patients who have undergone a transplant. Those who show signs of hepatitis should also go for the testing. The test is essential in diagnosing hepatitis disease and accessing whether a given vaccine is still active in the body.  A blood sample is needed for screening. </a:t>
            </a:r>
            <a:endParaRPr lang="en-GB" dirty="0"/>
          </a:p>
          <a:p>
            <a:pPr lvl="0"/>
            <a:r>
              <a:rPr lang="en-US" dirty="0"/>
              <a:t>Teenage girls should go to for screening whenever they show the signs of hepatitis or when undergoing treatment that is likely to lower their immunity.</a:t>
            </a:r>
            <a:endParaRPr lang="en-GB" dirty="0"/>
          </a:p>
          <a:p>
            <a:endParaRPr lang="en-US" dirty="0"/>
          </a:p>
        </p:txBody>
      </p:sp>
      <p:sp>
        <p:nvSpPr>
          <p:cNvPr id="3" name="Title 2"/>
          <p:cNvSpPr>
            <a:spLocks noGrp="1"/>
          </p:cNvSpPr>
          <p:nvPr>
            <p:ph type="title"/>
          </p:nvPr>
        </p:nvSpPr>
        <p:spPr/>
        <p:txBody>
          <a:bodyPr>
            <a:normAutofit fontScale="90000"/>
          </a:bodyPr>
          <a:lstStyle/>
          <a:p>
            <a:pPr algn="ctr"/>
            <a:r>
              <a:rPr lang="en-US" dirty="0" smtClean="0"/>
              <a:t>Hepatitis B test</a:t>
            </a:r>
            <a:br>
              <a:rPr lang="en-US" dirty="0" smtClean="0"/>
            </a:b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lvl="0"/>
            <a:r>
              <a:rPr lang="en-US" dirty="0"/>
              <a:t>The test is done to ascertain the fertility of a woman. It also evaluates the functioning of the reproductive organs. In teens, it may be used to check on delayed or early puberty. The test is essential for teens having irregular or absence of menstrual periods after they experience their first menses. The test may also be recommended by a health officer when one shows symptoms of a pituitary disorder or hypothalamic malfunction. Samples that are used in the screening involve a blood sample or urine sample. The test measures the hormone FSH which is engaged in the development of eggs in women. </a:t>
            </a:r>
            <a:endParaRPr lang="en-GB" dirty="0"/>
          </a:p>
          <a:p>
            <a:pPr lvl="0"/>
            <a:r>
              <a:rPr lang="en-US" dirty="0"/>
              <a:t>Regular screening is vital for teens having irregular menses or those that have had an incidence where the periods stop. Those girls who fail to see their menses should also undergo the test to know the cause of the delay of onset of the menses (Azzam 2017)</a:t>
            </a:r>
            <a:endParaRPr lang="en-GB" dirty="0"/>
          </a:p>
          <a:p>
            <a:endParaRPr lang="en-US" dirty="0"/>
          </a:p>
        </p:txBody>
      </p:sp>
      <p:sp>
        <p:nvSpPr>
          <p:cNvPr id="2" name="Title 1"/>
          <p:cNvSpPr>
            <a:spLocks noGrp="1"/>
          </p:cNvSpPr>
          <p:nvPr>
            <p:ph type="title"/>
          </p:nvPr>
        </p:nvSpPr>
        <p:spPr/>
        <p:txBody>
          <a:bodyPr>
            <a:normAutofit fontScale="90000"/>
          </a:bodyPr>
          <a:lstStyle/>
          <a:p>
            <a:r>
              <a:rPr lang="en-US" dirty="0" smtClean="0"/>
              <a:t>Follicle stimulating hormone screening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The years between 19 and 39 years are the prime years for any lady. It’s the age when most women are sexually active and therefore exposed to various infections.</a:t>
            </a:r>
            <a:endParaRPr lang="en-GB" dirty="0"/>
          </a:p>
          <a:p>
            <a:endParaRPr lang="en-US" dirty="0"/>
          </a:p>
        </p:txBody>
      </p:sp>
      <p:sp>
        <p:nvSpPr>
          <p:cNvPr id="3" name="Title 2"/>
          <p:cNvSpPr>
            <a:spLocks noGrp="1"/>
          </p:cNvSpPr>
          <p:nvPr>
            <p:ph type="title"/>
          </p:nvPr>
        </p:nvSpPr>
        <p:spPr/>
        <p:txBody>
          <a:bodyPr>
            <a:normAutofit fontScale="90000"/>
          </a:bodyPr>
          <a:lstStyle/>
          <a:p>
            <a:r>
              <a:rPr lang="en-US" u="sng" dirty="0" smtClean="0"/>
              <a:t>Screening for women 19-39 years</a:t>
            </a:r>
            <a:r>
              <a:rPr lang="en-US" dirty="0" smtClean="0"/>
              <a:t/>
            </a:r>
            <a:br>
              <a:rPr lang="en-US" dirty="0" smtClean="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a:t>The test is done without the assistance of any medical officer. It is aimed at identifying the development of breast cancer. The test involves the use of hand to feel for the presence of lumps on the breast. Medical assistance is recommended if there are any lumps detected. A change in the size of the breast is also a cause of the alarm, and medical advice should be sort. </a:t>
            </a:r>
            <a:endParaRPr lang="en-GB" dirty="0"/>
          </a:p>
          <a:p>
            <a:pPr lvl="0"/>
            <a:r>
              <a:rPr lang="en-US" dirty="0"/>
              <a:t>The test should regularly be made with a minimum of a monthly test (stout 2015)</a:t>
            </a:r>
            <a:endParaRPr lang="en-GB" dirty="0"/>
          </a:p>
          <a:p>
            <a:endParaRPr lang="en-US" dirty="0"/>
          </a:p>
        </p:txBody>
      </p:sp>
      <p:sp>
        <p:nvSpPr>
          <p:cNvPr id="3" name="Title 2"/>
          <p:cNvSpPr>
            <a:spLocks noGrp="1"/>
          </p:cNvSpPr>
          <p:nvPr>
            <p:ph type="title"/>
          </p:nvPr>
        </p:nvSpPr>
        <p:spPr/>
        <p:txBody>
          <a:bodyPr>
            <a:normAutofit fontScale="90000"/>
          </a:bodyPr>
          <a:lstStyle/>
          <a:p>
            <a:pPr algn="ctr"/>
            <a:r>
              <a:rPr lang="en-US" dirty="0" smtClean="0"/>
              <a:t>Breast self exam</a:t>
            </a:r>
            <a:br>
              <a:rPr lang="en-US" dirty="0" smtClean="0"/>
            </a:b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This involves the test for the blood pressure, height weight, and BMI. At this age many are mothers, and the busy routines may make most of them forget to check on their diets. The physical exam is therefore required to maintain a healthy body. </a:t>
            </a:r>
            <a:endParaRPr lang="en-GB" dirty="0"/>
          </a:p>
          <a:p>
            <a:pPr lvl="0"/>
            <a:r>
              <a:rPr lang="en-US" dirty="0"/>
              <a:t>The test should be done after every 3-5 years which involves physical examination of the patient by a clinical officer (Nilsson 2017).</a:t>
            </a:r>
            <a:endParaRPr lang="en-GB" dirty="0"/>
          </a:p>
          <a:p>
            <a:r>
              <a:rPr lang="en-US" dirty="0" smtClean="0"/>
              <a:t> </a:t>
            </a:r>
          </a:p>
          <a:p>
            <a:endParaRPr lang="en-US" dirty="0"/>
          </a:p>
        </p:txBody>
      </p:sp>
      <p:sp>
        <p:nvSpPr>
          <p:cNvPr id="3" name="Title 2"/>
          <p:cNvSpPr>
            <a:spLocks noGrp="1"/>
          </p:cNvSpPr>
          <p:nvPr>
            <p:ph type="title"/>
          </p:nvPr>
        </p:nvSpPr>
        <p:spPr/>
        <p:txBody>
          <a:bodyPr>
            <a:normAutofit fontScale="90000"/>
          </a:bodyPr>
          <a:lstStyle/>
          <a:p>
            <a:pPr algn="ctr"/>
            <a:r>
              <a:rPr lang="en-US" dirty="0" smtClean="0"/>
              <a:t>Physical exam</a:t>
            </a:r>
            <a:br>
              <a:rPr lang="en-US" dirty="0" smtClean="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Immunity continues to decrease with increase in years. The immune system is less robust in fighting diseases in the body. Screening is important in leading a healthy lifestyle and also enables one to prepare for future medical problems. Some diseases are easily treated if detected early making screening very important (Preisler 2016)</a:t>
            </a:r>
          </a:p>
          <a:p>
            <a:endParaRPr lang="en-US" dirty="0"/>
          </a:p>
        </p:txBody>
      </p:sp>
      <p:sp>
        <p:nvSpPr>
          <p:cNvPr id="3" name="Title 2"/>
          <p:cNvSpPr>
            <a:spLocks noGrp="1"/>
          </p:cNvSpPr>
          <p:nvPr>
            <p:ph type="title"/>
          </p:nvPr>
        </p:nvSpPr>
        <p:spPr/>
        <p:txBody>
          <a:bodyPr>
            <a:normAutofit fontScale="90000"/>
          </a:bodyPr>
          <a:lstStyle/>
          <a:p>
            <a:r>
              <a:rPr lang="en-US" u="sng" dirty="0" smtClean="0"/>
              <a:t>Screening for women 40-64 years</a:t>
            </a: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a:t>The risk of cancer attack increases with the advance in age. The test is done to evaluate the presence of human papillomavirus (HPV). The virus is responsible for cervical cancer and genital warts. The test is done physically on the patient through checking the tissues around the reproductive organs for the virus. </a:t>
            </a:r>
            <a:endParaRPr lang="en-GB" dirty="0"/>
          </a:p>
          <a:p>
            <a:pPr lvl="0"/>
            <a:r>
              <a:rPr lang="en-US" dirty="0"/>
              <a:t>The test should be done after every five years. (Fontham 2015)</a:t>
            </a:r>
            <a:endParaRPr lang="en-GB" dirty="0"/>
          </a:p>
          <a:p>
            <a:endParaRPr lang="en-US" dirty="0" smtClean="0"/>
          </a:p>
          <a:p>
            <a:endParaRPr lang="en-US" dirty="0"/>
          </a:p>
        </p:txBody>
      </p:sp>
      <p:sp>
        <p:nvSpPr>
          <p:cNvPr id="3" name="Title 2"/>
          <p:cNvSpPr>
            <a:spLocks noGrp="1"/>
          </p:cNvSpPr>
          <p:nvPr>
            <p:ph type="title"/>
          </p:nvPr>
        </p:nvSpPr>
        <p:spPr/>
        <p:txBody>
          <a:bodyPr>
            <a:normAutofit fontScale="90000"/>
          </a:bodyPr>
          <a:lstStyle/>
          <a:p>
            <a:pPr algn="ctr"/>
            <a:r>
              <a:rPr lang="en-US" dirty="0" smtClean="0"/>
              <a:t>Pap smear</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lvl="0"/>
            <a:r>
              <a:rPr lang="en-US" dirty="0"/>
              <a:t>The screening is done to evaluate the amount of cholesterol in the blood. Excessive cholesterol in the blood results in its deposition around the blood vessels. The deposition of the cholesterol inhibits the flow of the blood. The heart is forced to pump twice the needed pumping. The excessive pumping results in fatigue of the heart muscle that increases the risk of a heart attack. A blood sample is needed for the test.</a:t>
            </a:r>
            <a:endParaRPr lang="en-GB" dirty="0"/>
          </a:p>
          <a:p>
            <a:pPr lvl="0"/>
            <a:r>
              <a:rPr lang="en-US" dirty="0"/>
              <a:t>Those patients are having heart problems, kidney conditions and diabetes need regular testing of the level of their cholesterol (Barret 2015).</a:t>
            </a:r>
            <a:endParaRPr lang="en-GB" dirty="0"/>
          </a:p>
          <a:p>
            <a:endParaRPr lang="en-US" dirty="0"/>
          </a:p>
        </p:txBody>
      </p:sp>
      <p:sp>
        <p:nvSpPr>
          <p:cNvPr id="3" name="Title 2"/>
          <p:cNvSpPr>
            <a:spLocks noGrp="1"/>
          </p:cNvSpPr>
          <p:nvPr>
            <p:ph type="title"/>
          </p:nvPr>
        </p:nvSpPr>
        <p:spPr/>
        <p:txBody>
          <a:bodyPr>
            <a:normAutofit fontScale="90000"/>
          </a:bodyPr>
          <a:lstStyle/>
          <a:p>
            <a:pPr algn="ctr"/>
            <a:r>
              <a:rPr lang="en-US" dirty="0" smtClean="0"/>
              <a:t>Cholesterol screening</a:t>
            </a:r>
            <a:br>
              <a:rPr lang="en-US" dirty="0" smtClean="0"/>
            </a:b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dirty="0" smtClean="0"/>
              <a:t>ROeffinger, K. C., Fontham, E. T., Etzioni, R., Herzig, A., Michaelson, J. S., Shih, Y. C. T., ... &amp; Wolf, A. M. (2015). Breast cancer screening for women at average risk: 2015 guideline update from the American Cancer Society. </a:t>
            </a:r>
            <a:r>
              <a:rPr lang="en-US" i="1" dirty="0" smtClean="0"/>
              <a:t>Jama</a:t>
            </a:r>
            <a:r>
              <a:rPr lang="en-US" dirty="0" smtClean="0"/>
              <a:t>, </a:t>
            </a:r>
            <a:r>
              <a:rPr lang="en-US" i="1" dirty="0" smtClean="0"/>
              <a:t>314</a:t>
            </a:r>
            <a:r>
              <a:rPr lang="en-US" dirty="0" smtClean="0"/>
              <a:t>(15), 1599-1614</a:t>
            </a:r>
          </a:p>
          <a:p>
            <a:r>
              <a:rPr lang="en-US" dirty="0" smtClean="0"/>
              <a:t>Sprague, B. L., Stout, N. K., Schechter, C., Van Ravesteyn, N. T., Cevik, M., Alagoz, O., ... &amp; De Koning, H. J. (2015). Benefits, harms, and cost-effectiveness of supplemental ultrasonography screening for women with dense breasts. </a:t>
            </a:r>
            <a:r>
              <a:rPr lang="en-US" i="1" dirty="0" smtClean="0"/>
              <a:t>Annals of internal medicine</a:t>
            </a:r>
            <a:r>
              <a:rPr lang="en-US" dirty="0" smtClean="0"/>
              <a:t>, </a:t>
            </a:r>
            <a:r>
              <a:rPr lang="en-US" i="1" dirty="0" smtClean="0"/>
              <a:t>162</a:t>
            </a:r>
            <a:r>
              <a:rPr lang="en-US" dirty="0" smtClean="0"/>
              <a:t>(3), 157-166.</a:t>
            </a:r>
          </a:p>
          <a:p>
            <a:r>
              <a:rPr lang="en-US" dirty="0" smtClean="0"/>
              <a:t> </a:t>
            </a:r>
          </a:p>
          <a:p>
            <a:r>
              <a:rPr lang="en-US" dirty="0" smtClean="0"/>
              <a:t>Rebolj, M., Bonde, J., Preisler, S., Ejegod, D., Rygaard, C., &amp; Lynge, E. (2016). Human papillomavirus assays and cytology in primary cervical screening of women aged 30 years and above. </a:t>
            </a:r>
            <a:r>
              <a:rPr lang="en-US" i="1" dirty="0" smtClean="0"/>
              <a:t>PLoS One</a:t>
            </a:r>
            <a:r>
              <a:rPr lang="en-US" dirty="0" smtClean="0"/>
              <a:t>, </a:t>
            </a:r>
            <a:r>
              <a:rPr lang="en-US" i="1" dirty="0" smtClean="0"/>
              <a:t>11</a:t>
            </a:r>
            <a:r>
              <a:rPr lang="en-US" dirty="0" smtClean="0"/>
              <a:t>(1), e0147326.</a:t>
            </a:r>
          </a:p>
          <a:p>
            <a:r>
              <a:rPr lang="en-US" dirty="0" smtClean="0"/>
              <a:t> </a:t>
            </a:r>
          </a:p>
          <a:p>
            <a:r>
              <a:rPr lang="en-US" dirty="0" smtClean="0"/>
              <a:t>Li, S. W., Barrett, A. N., Gole, L., Tan, W. C., Biswas, A., Tan, H. K., &amp; Choolani, M. (2015). The assessment of combined first trimester screening in women of advanced maternal age in an Asian cohort. </a:t>
            </a:r>
            <a:r>
              <a:rPr lang="en-US" i="1" dirty="0" smtClean="0"/>
              <a:t>Singapore medical journal</a:t>
            </a:r>
            <a:r>
              <a:rPr lang="en-US" dirty="0" smtClean="0"/>
              <a:t>, </a:t>
            </a:r>
            <a:r>
              <a:rPr lang="en-US" i="1" dirty="0" smtClean="0"/>
              <a:t>56</a:t>
            </a:r>
            <a:r>
              <a:rPr lang="en-US" dirty="0" smtClean="0"/>
              <a:t>(1), 47.</a:t>
            </a:r>
          </a:p>
          <a:p>
            <a:r>
              <a:rPr lang="en-US" dirty="0" smtClean="0"/>
              <a:t> </a:t>
            </a:r>
          </a:p>
          <a:p>
            <a:r>
              <a:rPr lang="en-US" dirty="0" smtClean="0"/>
              <a:t>Azzam, H. F. SCREENING OF POLYCYSTIC OVARIAN SYNDROME AMONG ADOLESCENT GIRLS AT CAIRO UNIVERSITY.</a:t>
            </a:r>
          </a:p>
          <a:p>
            <a:r>
              <a:rPr lang="en-US" dirty="0" smtClean="0"/>
              <a:t>Nilsson, A. G., Sundh, D., Johansson, L., Nilsson, M., Mellström, D., Rudäng, R., ... &amp; Lorentzon, M. (2017). Type 2 Diabetes Mellitus Is Associated With Better Bone Microarchitecture But Lower Bone Material Strength and Poorer Physical Function in Elderly Women: A Population‐Based Study. </a:t>
            </a:r>
            <a:r>
              <a:rPr lang="en-US" i="1" dirty="0" smtClean="0"/>
              <a:t>Journal of Bone and Mineral Research</a:t>
            </a:r>
            <a:r>
              <a:rPr lang="en-US" dirty="0" smtClean="0"/>
              <a:t>, </a:t>
            </a:r>
            <a:r>
              <a:rPr lang="en-US" i="1" dirty="0" smtClean="0"/>
              <a:t>32</a:t>
            </a:r>
            <a:r>
              <a:rPr lang="en-US" dirty="0" smtClean="0"/>
              <a:t>(5), 1062-1071.</a:t>
            </a:r>
          </a:p>
          <a:p>
            <a:endParaRPr lang="en-US" dirty="0" smtClean="0"/>
          </a:p>
          <a:p>
            <a:r>
              <a:rPr lang="en-US" dirty="0" smtClean="0"/>
              <a:t> </a:t>
            </a:r>
          </a:p>
          <a:p>
            <a:endParaRPr lang="en-US" dirty="0"/>
          </a:p>
        </p:txBody>
      </p:sp>
      <p:sp>
        <p:nvSpPr>
          <p:cNvPr id="3" name="Title 2"/>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91</TotalTime>
  <Words>948</Words>
  <Application>Microsoft Office PowerPoint</Application>
  <PresentationFormat>On-screen Show (4:3)</PresentationFormat>
  <Paragraphs>113</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Lucida Sans Unicode</vt:lpstr>
      <vt:lpstr>Verdana</vt:lpstr>
      <vt:lpstr>Wingdings 2</vt:lpstr>
      <vt:lpstr>Wingdings 3</vt:lpstr>
      <vt:lpstr>Concourse</vt:lpstr>
      <vt:lpstr>Name  instructor  </vt:lpstr>
      <vt:lpstr>Healthy living</vt:lpstr>
      <vt:lpstr>Screening for Teenagers (13-18 years) </vt:lpstr>
      <vt:lpstr>Hepatitis B test </vt:lpstr>
      <vt:lpstr>Follicle stimulating hormone screening</vt:lpstr>
      <vt:lpstr>Screening for women 19-39 years </vt:lpstr>
      <vt:lpstr>Breast self exam </vt:lpstr>
      <vt:lpstr>Physical exam </vt:lpstr>
      <vt:lpstr>Screening for women 40-64 years </vt:lpstr>
      <vt:lpstr>Pap smear </vt:lpstr>
      <vt:lpstr>Cholesterol screening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dc:title>
  <dc:creator>NOTEBOOK</dc:creator>
  <cp:lastModifiedBy>JONNY</cp:lastModifiedBy>
  <cp:revision>7</cp:revision>
  <dcterms:created xsi:type="dcterms:W3CDTF">2018-03-10T07:23:37Z</dcterms:created>
  <dcterms:modified xsi:type="dcterms:W3CDTF">2018-03-10T12:34:43Z</dcterms:modified>
</cp:coreProperties>
</file>